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70" r:id="rId2"/>
    <p:sldId id="309" r:id="rId3"/>
    <p:sldId id="304" r:id="rId4"/>
    <p:sldId id="272" r:id="rId5"/>
    <p:sldId id="300" r:id="rId6"/>
    <p:sldId id="303" r:id="rId7"/>
    <p:sldId id="306" r:id="rId8"/>
    <p:sldId id="274" r:id="rId9"/>
    <p:sldId id="297" r:id="rId10"/>
    <p:sldId id="310" r:id="rId11"/>
    <p:sldId id="311" r:id="rId12"/>
    <p:sldId id="299" r:id="rId13"/>
    <p:sldId id="285" r:id="rId14"/>
    <p:sldId id="286" r:id="rId15"/>
    <p:sldId id="281" r:id="rId16"/>
    <p:sldId id="301" r:id="rId17"/>
    <p:sldId id="308" r:id="rId18"/>
    <p:sldId id="305" r:id="rId19"/>
    <p:sldId id="302" r:id="rId20"/>
    <p:sldId id="273" r:id="rId21"/>
    <p:sldId id="296" r:id="rId22"/>
    <p:sldId id="287" r:id="rId23"/>
    <p:sldId id="288" r:id="rId24"/>
    <p:sldId id="291" r:id="rId25"/>
    <p:sldId id="292" r:id="rId26"/>
    <p:sldId id="293" r:id="rId27"/>
    <p:sldId id="307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00"/>
            <p14:sldId id="303"/>
            <p14:sldId id="306"/>
            <p14:sldId id="274"/>
            <p14:sldId id="297"/>
            <p14:sldId id="310"/>
            <p14:sldId id="311"/>
            <p14:sldId id="299"/>
            <p14:sldId id="285"/>
            <p14:sldId id="286"/>
            <p14:sldId id="281"/>
            <p14:sldId id="301"/>
            <p14:sldId id="308"/>
            <p14:sldId id="305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/>
    <p:restoredTop sz="94574"/>
  </p:normalViewPr>
  <p:slideViewPr>
    <p:cSldViewPr>
      <p:cViewPr>
        <p:scale>
          <a:sx n="118" d="100"/>
          <a:sy n="118" d="100"/>
        </p:scale>
        <p:origin x="1528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shchin/sdet/earned-value-management_b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428776255952951E-2"/>
          <c:y val="1.7133650351056406E-2"/>
          <c:w val="0.91858748099940424"/>
          <c:h val="0.84545011417519689"/>
        </c:manualLayout>
      </c:layout>
      <c:lineChart>
        <c:grouping val="standard"/>
        <c:varyColors val="0"/>
        <c:ser>
          <c:idx val="0"/>
          <c:order val="0"/>
          <c:tx>
            <c:v>Planned Value (PV)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06-6A45-969D-ACBAA2ABA27E}"/>
            </c:ext>
          </c:extLst>
        </c:ser>
        <c:ser>
          <c:idx val="1"/>
          <c:order val="1"/>
          <c:tx>
            <c:v>Earned Value (EV)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163.69999999999999</c:v>
                </c:pt>
                <c:pt idx="13">
                  <c:v>163.69999999999999</c:v>
                </c:pt>
                <c:pt idx="14">
                  <c:v>163.69999999999999</c:v>
                </c:pt>
                <c:pt idx="15">
                  <c:v>173.7</c:v>
                </c:pt>
                <c:pt idx="16">
                  <c:v>188.7</c:v>
                </c:pt>
                <c:pt idx="17">
                  <c:v>221.7</c:v>
                </c:pt>
                <c:pt idx="18">
                  <c:v>246.7</c:v>
                </c:pt>
                <c:pt idx="19">
                  <c:v>257.7</c:v>
                </c:pt>
                <c:pt idx="20">
                  <c:v>257.7</c:v>
                </c:pt>
                <c:pt idx="21">
                  <c:v>257.7</c:v>
                </c:pt>
                <c:pt idx="22">
                  <c:v>293.7</c:v>
                </c:pt>
                <c:pt idx="23">
                  <c:v>293.7</c:v>
                </c:pt>
                <c:pt idx="24">
                  <c:v>293.7</c:v>
                </c:pt>
                <c:pt idx="25">
                  <c:v>293.7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06-6A45-969D-ACBAA2ABA27E}"/>
            </c:ext>
          </c:extLst>
        </c:ser>
        <c:ser>
          <c:idx val="2"/>
          <c:order val="2"/>
          <c:tx>
            <c:v>Actual Cost (AC)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150.19999999999999</c:v>
                </c:pt>
                <c:pt idx="13">
                  <c:v>150.19999999999999</c:v>
                </c:pt>
                <c:pt idx="14">
                  <c:v>155.19999999999999</c:v>
                </c:pt>
                <c:pt idx="15">
                  <c:v>166.2</c:v>
                </c:pt>
                <c:pt idx="16">
                  <c:v>176.2</c:v>
                </c:pt>
                <c:pt idx="17">
                  <c:v>199.6</c:v>
                </c:pt>
                <c:pt idx="18">
                  <c:v>219.6</c:v>
                </c:pt>
                <c:pt idx="19">
                  <c:v>231.4</c:v>
                </c:pt>
                <c:pt idx="20">
                  <c:v>231.4</c:v>
                </c:pt>
                <c:pt idx="21">
                  <c:v>231.4</c:v>
                </c:pt>
                <c:pt idx="22">
                  <c:v>261.39999999999998</c:v>
                </c:pt>
                <c:pt idx="23">
                  <c:v>261.39999999999998</c:v>
                </c:pt>
                <c:pt idx="24">
                  <c:v>261.39999999999998</c:v>
                </c:pt>
                <c:pt idx="25">
                  <c:v>261.39999999999998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06-6A45-969D-ACBAA2ABA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75328"/>
        <c:axId val="190614912"/>
      </c:lineChart>
      <c:dateAx>
        <c:axId val="18827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Period</a:t>
                </a:r>
              </a:p>
            </c:rich>
          </c:tx>
          <c:layout>
            <c:manualLayout>
              <c:xMode val="edge"/>
              <c:yMode val="edge"/>
              <c:x val="0.51158178067785798"/>
              <c:y val="0.9385140766937355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0614912"/>
        <c:crosses val="autoZero"/>
        <c:auto val="0"/>
        <c:lblOffset val="100"/>
        <c:baseTimeUnit val="days"/>
        <c:majorUnit val="1"/>
        <c:minorUnit val="1"/>
      </c:dateAx>
      <c:valAx>
        <c:axId val="1906149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882753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5451085863296757"/>
          <c:y val="0.12784105476453719"/>
          <c:w val="0.30418997643082668"/>
          <c:h val="0.12126734182313076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6434752"/>
        <c:axId val="447951632"/>
      </c:barChart>
      <c:catAx>
        <c:axId val="466434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7951632"/>
        <c:crosses val="autoZero"/>
        <c:auto val="1"/>
        <c:lblAlgn val="ctr"/>
        <c:lblOffset val="100"/>
        <c:noMultiLvlLbl val="0"/>
      </c:catAx>
      <c:valAx>
        <c:axId val="44795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643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50539896"/>
        <c:axId val="550546560"/>
      </c:barChart>
      <c:catAx>
        <c:axId val="550539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0546560"/>
        <c:crosses val="autoZero"/>
        <c:auto val="1"/>
        <c:lblAlgn val="ctr"/>
        <c:lblOffset val="100"/>
        <c:noMultiLvlLbl val="0"/>
      </c:catAx>
      <c:valAx>
        <c:axId val="55054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053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Category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'카테고리별 구분'!$B$3:$B$12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requirement</c:v>
                </c:pt>
                <c:pt idx="4">
                  <c:v>security</c:v>
                </c:pt>
                <c:pt idx="5">
                  <c:v>common weakness</c:v>
                </c:pt>
                <c:pt idx="6">
                  <c:v>brain-overload</c:v>
                </c:pt>
                <c:pt idx="7">
                  <c:v>performance</c:v>
                </c:pt>
                <c:pt idx="8">
                  <c:v>unused</c:v>
                </c:pt>
                <c:pt idx="9">
                  <c:v>bad practice</c:v>
                </c:pt>
              </c:strCache>
            </c:strRef>
          </c:cat>
          <c:val>
            <c:numRef>
              <c:f>'카테고리별 구분'!$C$3:$C$12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9</c:v>
                </c:pt>
                <c:pt idx="7">
                  <c:v>24</c:v>
                </c:pt>
                <c:pt idx="8">
                  <c:v>26</c:v>
                </c:pt>
                <c:pt idx="9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A-654A-AD57-8F78D891B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30887328"/>
        <c:axId val="386025312"/>
      </c:barChart>
      <c:catAx>
        <c:axId val="33088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025312"/>
        <c:crosses val="autoZero"/>
        <c:auto val="1"/>
        <c:lblAlgn val="ctr"/>
        <c:lblOffset val="100"/>
        <c:noMultiLvlLbl val="0"/>
      </c:catAx>
      <c:valAx>
        <c:axId val="38602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088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80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9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____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 (To be added)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580112" y="1162489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4114800" y="26369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4238" y="2420888"/>
            <a:ext cx="72505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2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(actually, we could not find a bug in the actual program due to the test case change by the mutation test.)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Rather than increasing mutation coverage, it is important to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could see that explicit unit test case implementation of the parts to be checked and the degree of stub processing affected the mutation coverage.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45" y="918045"/>
            <a:ext cx="2426909" cy="12961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</p:spTree>
    <p:extLst>
      <p:ext uri="{BB962C8B-B14F-4D97-AF65-F5344CB8AC3E}">
        <p14:creationId xmlns:p14="http://schemas.microsoft.com/office/powerpoint/2010/main" val="1514270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cover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4509120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5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5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dsfd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F72B6-75E4-B44E-A642-94E30D2AC008}"/>
              </a:ext>
            </a:extLst>
          </p:cNvPr>
          <p:cNvSpPr txBox="1"/>
          <p:nvPr/>
        </p:nvSpPr>
        <p:spPr>
          <a:xfrm>
            <a:off x="5292080" y="2027949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2" y="3691967"/>
            <a:ext cx="2129004" cy="1609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0" y="1931913"/>
            <a:ext cx="2125073" cy="1716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12005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명확하지 않은 요구사항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요구사항을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보충해나갔다는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식으로 풀어간다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조직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리소스 위주로 풀어나간다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프로젝트를 진행하기 위해 테스트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개발자를 나눔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제품 품질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신규 기능에 따른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과정에서 의도치 않은 많은 오류가 발생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 : integration Test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뿐만아니라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사용자 입장에서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도 동시에 진행하여  버그를 발견할 수 있도록 노력한 부분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풀어나갈것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659156" y="980728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analysis, testability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Mutant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F798-9677-CE4D-97A1-F6A91E806B7B}"/>
              </a:ext>
            </a:extLst>
          </p:cNvPr>
          <p:cNvSpPr txBox="1"/>
          <p:nvPr/>
        </p:nvSpPr>
        <p:spPr>
          <a:xfrm>
            <a:off x="5259309" y="1094931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Project Results </a:t>
            </a:r>
            <a:r>
              <a:rPr lang="ko-KR" altLang="en-US" b="1" dirty="0">
                <a:solidFill>
                  <a:srgbClr val="FF0000"/>
                </a:solidFill>
              </a:rPr>
              <a:t>쪽으로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baseline="30000" dirty="0">
                <a:solidFill>
                  <a:srgbClr val="FF0000"/>
                </a:solidFill>
              </a:rPr>
              <a:t>nd</a:t>
            </a:r>
            <a:r>
              <a:rPr kumimoji="1" lang="en-US" altLang="ko-KR" b="1" dirty="0">
                <a:solidFill>
                  <a:srgbClr val="FF0000"/>
                </a:solidFill>
              </a:rPr>
              <a:t> Phase </a:t>
            </a:r>
            <a:r>
              <a:rPr kumimoji="1" lang="ko-KR" altLang="en-US" b="1" dirty="0">
                <a:solidFill>
                  <a:srgbClr val="FF0000"/>
                </a:solidFill>
              </a:rPr>
              <a:t>부분을 삭제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개별 항목에 추가 활동 내용 반영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52536" y="927404"/>
            <a:ext cx="9217024" cy="612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6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2F798-9677-CE4D-97A1-F6A91E806B7B}"/>
              </a:ext>
            </a:extLst>
          </p:cNvPr>
          <p:cNvSpPr txBox="1"/>
          <p:nvPr/>
        </p:nvSpPr>
        <p:spPr>
          <a:xfrm>
            <a:off x="5007121" y="5660864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Project Results </a:t>
            </a:r>
            <a:r>
              <a:rPr lang="ko-KR" altLang="en-US" b="1" dirty="0">
                <a:solidFill>
                  <a:srgbClr val="FF0000"/>
                </a:solidFill>
              </a:rPr>
              <a:t>쪽으로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baseline="30000" dirty="0">
                <a:solidFill>
                  <a:srgbClr val="FF0000"/>
                </a:solidFill>
              </a:rPr>
              <a:t>nd</a:t>
            </a:r>
            <a:r>
              <a:rPr kumimoji="1" lang="en-US" altLang="ko-KR" b="1" dirty="0">
                <a:solidFill>
                  <a:srgbClr val="FF0000"/>
                </a:solidFill>
              </a:rPr>
              <a:t> Phase </a:t>
            </a:r>
            <a:r>
              <a:rPr kumimoji="1" lang="ko-KR" altLang="en-US" b="1" dirty="0">
                <a:solidFill>
                  <a:srgbClr val="FF0000"/>
                </a:solidFill>
              </a:rPr>
              <a:t>부분을 삭제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개별 항목에 추가 활동 내용 반영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52536" y="927404"/>
            <a:ext cx="9217024" cy="4877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AEDF294F-BF99-C345-B9CE-6F3525170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426515"/>
              </p:ext>
            </p:extLst>
          </p:nvPr>
        </p:nvGraphicFramePr>
        <p:xfrm>
          <a:off x="138113" y="1281113"/>
          <a:ext cx="86487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워크시트" r:id="rId4" imgW="8648700" imgH="4279900" progId="Excel.Sheet.12">
                  <p:embed/>
                </p:oleObj>
              </mc:Choice>
              <mc:Fallback>
                <p:oleObj name="워크시트" r:id="rId4" imgW="8648700" imgH="4279900" progId="Excel.Sheet.12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113" y="1281113"/>
                        <a:ext cx="8648700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215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FC884C0A-A061-2649-B945-88256D3A9C14}"/>
              </a:ext>
            </a:extLst>
          </p:cNvPr>
          <p:cNvCxnSpPr>
            <a:cxnSpLocks/>
          </p:cNvCxnSpPr>
          <p:nvPr/>
        </p:nvCxnSpPr>
        <p:spPr>
          <a:xfrm>
            <a:off x="467544" y="6525344"/>
            <a:ext cx="8154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3BF793-9662-384E-88DC-1F7A5918E1B1}"/>
              </a:ext>
            </a:extLst>
          </p:cNvPr>
          <p:cNvSpPr/>
          <p:nvPr/>
        </p:nvSpPr>
        <p:spPr>
          <a:xfrm>
            <a:off x="1319032" y="6361583"/>
            <a:ext cx="1524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actual schedule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59331009-E26A-8B4A-8094-7554153C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1" y="835397"/>
            <a:ext cx="8840977" cy="53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Values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PV(Planned Value)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EV(Earned Value)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activities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AC(Actual Cost)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activities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39">
            <a:extLst>
              <a:ext uri="{FF2B5EF4-FFF2-40B4-BE49-F238E27FC236}">
                <a16:creationId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330522"/>
              </p:ext>
            </p:extLst>
          </p:nvPr>
        </p:nvGraphicFramePr>
        <p:xfrm>
          <a:off x="195492" y="764704"/>
          <a:ext cx="8753015" cy="413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1767</Words>
  <Application>Microsoft Macintosh PowerPoint</Application>
  <PresentationFormat>화면 슬라이드 쇼(4:3)</PresentationFormat>
  <Paragraphs>398</Paragraphs>
  <Slides>27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Symbol</vt:lpstr>
      <vt:lpstr>Wingdings</vt:lpstr>
      <vt:lpstr>Office 테마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108</cp:revision>
  <dcterms:created xsi:type="dcterms:W3CDTF">2018-07-20T19:33:24Z</dcterms:created>
  <dcterms:modified xsi:type="dcterms:W3CDTF">2018-07-31T20:25:00Z</dcterms:modified>
</cp:coreProperties>
</file>